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1"/>
  </p:notesMasterIdLst>
  <p:sldIdLst>
    <p:sldId id="256" r:id="rId2"/>
    <p:sldId id="286" r:id="rId3"/>
    <p:sldId id="594" r:id="rId4"/>
    <p:sldId id="597" r:id="rId5"/>
    <p:sldId id="595" r:id="rId6"/>
    <p:sldId id="382" r:id="rId7"/>
    <p:sldId id="599" r:id="rId8"/>
    <p:sldId id="524" r:id="rId9"/>
    <p:sldId id="601" r:id="rId10"/>
    <p:sldId id="268" r:id="rId11"/>
    <p:sldId id="269" r:id="rId12"/>
    <p:sldId id="600" r:id="rId13"/>
    <p:sldId id="271" r:id="rId14"/>
    <p:sldId id="272" r:id="rId15"/>
    <p:sldId id="603" r:id="rId16"/>
    <p:sldId id="617" r:id="rId17"/>
    <p:sldId id="275" r:id="rId18"/>
    <p:sldId id="618" r:id="rId19"/>
    <p:sldId id="276" r:id="rId20"/>
    <p:sldId id="604" r:id="rId21"/>
    <p:sldId id="619" r:id="rId22"/>
    <p:sldId id="279" r:id="rId23"/>
    <p:sldId id="280" r:id="rId24"/>
    <p:sldId id="281" r:id="rId25"/>
    <p:sldId id="620" r:id="rId26"/>
    <p:sldId id="282" r:id="rId27"/>
    <p:sldId id="284" r:id="rId28"/>
    <p:sldId id="607" r:id="rId29"/>
    <p:sldId id="605" r:id="rId30"/>
    <p:sldId id="608" r:id="rId31"/>
    <p:sldId id="609" r:id="rId32"/>
    <p:sldId id="602" r:id="rId33"/>
    <p:sldId id="541" r:id="rId34"/>
    <p:sldId id="542" r:id="rId35"/>
    <p:sldId id="621" r:id="rId36"/>
    <p:sldId id="610" r:id="rId37"/>
    <p:sldId id="622" r:id="rId38"/>
    <p:sldId id="544" r:id="rId39"/>
    <p:sldId id="545" r:id="rId40"/>
    <p:sldId id="611" r:id="rId41"/>
    <p:sldId id="612" r:id="rId42"/>
    <p:sldId id="623" r:id="rId43"/>
    <p:sldId id="571" r:id="rId44"/>
    <p:sldId id="573" r:id="rId45"/>
    <p:sldId id="547" r:id="rId46"/>
    <p:sldId id="575" r:id="rId47"/>
    <p:sldId id="576" r:id="rId48"/>
    <p:sldId id="577" r:id="rId49"/>
    <p:sldId id="578" r:id="rId50"/>
    <p:sldId id="625" r:id="rId51"/>
    <p:sldId id="579" r:id="rId52"/>
    <p:sldId id="626" r:id="rId53"/>
    <p:sldId id="580" r:id="rId54"/>
    <p:sldId id="627" r:id="rId55"/>
    <p:sldId id="581" r:id="rId56"/>
    <p:sldId id="583" r:id="rId57"/>
    <p:sldId id="585" r:id="rId58"/>
    <p:sldId id="589" r:id="rId59"/>
    <p:sldId id="37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4428DD-C73C-47E9-9842-BF2025FE9E5D}" type="slidenum">
              <a:rPr lang="en-US" altLang="en-US" sz="1200" baseline="0"/>
              <a:pPr eaLnBrk="1" hangingPunct="1"/>
              <a:t>8</a:t>
            </a:fld>
            <a:endParaRPr lang="en-US" altLang="en-US" sz="1200" baseline="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pr3-03.cpp and pr3-04.cpp</a:t>
            </a:r>
          </a:p>
        </p:txBody>
      </p:sp>
    </p:spTree>
    <p:extLst>
      <p:ext uri="{BB962C8B-B14F-4D97-AF65-F5344CB8AC3E}">
        <p14:creationId xmlns:p14="http://schemas.microsoft.com/office/powerpoint/2010/main" val="25403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F5B086-AD89-4A55-87B9-6C8F57471766}" type="slidenum">
              <a:rPr lang="en-US" altLang="en-US" sz="1200" baseline="0"/>
              <a:pPr eaLnBrk="1" hangingPunct="1"/>
              <a:t>33</a:t>
            </a:fld>
            <a:endParaRPr lang="en-US" altLang="en-US" sz="1200" baseline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pr3-11.cpp</a:t>
            </a:r>
          </a:p>
        </p:txBody>
      </p:sp>
    </p:spTree>
    <p:extLst>
      <p:ext uri="{BB962C8B-B14F-4D97-AF65-F5344CB8AC3E}">
        <p14:creationId xmlns:p14="http://schemas.microsoft.com/office/powerpoint/2010/main" val="254886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45A469-28FF-40DD-80CB-004D22BD1C57}" type="slidenum">
              <a:rPr lang="en-US" altLang="en-US" sz="1200" baseline="0"/>
              <a:pPr eaLnBrk="1" hangingPunct="1"/>
              <a:t>34</a:t>
            </a:fld>
            <a:endParaRPr lang="en-US" altLang="en-US" sz="1200" baseline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2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C7AE39-CE0E-4B97-B754-E117B1EA678D}" type="slidenum">
              <a:rPr lang="en-US" altLang="en-US" sz="1200" baseline="0"/>
              <a:pPr eaLnBrk="1" hangingPunct="1"/>
              <a:t>38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81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F2A106-411E-4F84-8148-BBCEB503EAA7}" type="slidenum">
              <a:rPr lang="en-US" altLang="en-US" sz="1200" baseline="0"/>
              <a:pPr eaLnBrk="1" hangingPunct="1"/>
              <a:t>39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2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1C70D2-A9F5-42D9-A9B0-777970B1282B}" type="slidenum">
              <a:rPr lang="en-US" altLang="en-US" sz="1200" baseline="0"/>
              <a:pPr eaLnBrk="1" hangingPunct="1"/>
              <a:t>45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For an example without iomanip, see pr3-14.cpp</a:t>
            </a:r>
          </a:p>
        </p:txBody>
      </p:sp>
    </p:spTree>
    <p:extLst>
      <p:ext uri="{BB962C8B-B14F-4D97-AF65-F5344CB8AC3E}">
        <p14:creationId xmlns:p14="http://schemas.microsoft.com/office/powerpoint/2010/main" val="318025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245DDE-A839-4E29-A5AC-DFB9ADAA273A}" type="slidenum">
              <a:rPr lang="en-US" altLang="en-US" sz="1200" baseline="0"/>
              <a:pPr eaLnBrk="1" hangingPunct="1"/>
              <a:t>48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See pr3-15.cpp and pr3-16.cpp</a:t>
            </a:r>
          </a:p>
        </p:txBody>
      </p:sp>
    </p:spTree>
    <p:extLst>
      <p:ext uri="{BB962C8B-B14F-4D97-AF65-F5344CB8AC3E}">
        <p14:creationId xmlns:p14="http://schemas.microsoft.com/office/powerpoint/2010/main" val="41733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4B5155-65CF-4565-85C5-35A2ECB573EA}" type="slidenum">
              <a:rPr lang="en-US" altLang="en-US" sz="1200" baseline="0"/>
              <a:pPr eaLnBrk="1" hangingPunct="1"/>
              <a:t>58</a:t>
            </a:fld>
            <a:endParaRPr lang="en-US" altLang="en-US" sz="1200" baseline="0"/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See pr3-17.cpp,  pr3-18.cpp, pr3-19.cpp,  and pr3-20.cpp</a:t>
            </a:r>
          </a:p>
        </p:txBody>
      </p:sp>
    </p:spTree>
    <p:extLst>
      <p:ext uri="{BB962C8B-B14F-4D97-AF65-F5344CB8AC3E}">
        <p14:creationId xmlns:p14="http://schemas.microsoft.com/office/powerpoint/2010/main" val="164076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10/25/2025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871631"/>
            <a:ext cx="6507479" cy="276860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4 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endParaRPr lang="en-US" sz="4100" b="1" spc="30" dirty="0">
              <a:latin typeface="+mj-lt"/>
              <a:ea typeface="+mj-ea"/>
              <a:cs typeface="+mj-cs"/>
            </a:endParaRP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EF3E-6FC7-99A7-DF5C-0F9C7FB0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Example of using </a:t>
            </a:r>
            <a:r>
              <a:rPr lang="en-US" dirty="0" err="1"/>
              <a:t>cin</a:t>
            </a:r>
            <a:r>
              <a:rPr lang="en-US" dirty="0"/>
              <a:t> </a:t>
            </a:r>
          </a:p>
        </p:txBody>
      </p:sp>
      <p:pic>
        <p:nvPicPr>
          <p:cNvPr id="3" name="Picture 2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C704C5F0-1384-CA5F-3150-3055AC78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200"/>
            <a:ext cx="8373291" cy="5665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1FC81-4041-D28C-3E34-F4B215B6AAA9}"/>
              </a:ext>
            </a:extLst>
          </p:cNvPr>
          <p:cNvSpPr txBox="1"/>
          <p:nvPr/>
        </p:nvSpPr>
        <p:spPr>
          <a:xfrm>
            <a:off x="7372532" y="1471639"/>
            <a:ext cx="6230982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 the length of the rectangle: 10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 the width of the rectangle: 5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area of the rectangle is: 50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AABA-92F9-EDAC-7BEA-436C8D62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Example: Entering Multiple Values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5E975-B73B-D1DA-6AAC-CA8FBE49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7289074" cy="5650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D6F42-4CC9-9107-6D3C-4B76BBCAC506}"/>
              </a:ext>
            </a:extLst>
          </p:cNvPr>
          <p:cNvSpPr txBox="1"/>
          <p:nvPr/>
        </p:nvSpPr>
        <p:spPr>
          <a:xfrm>
            <a:off x="6096000" y="1028621"/>
            <a:ext cx="6278880" cy="3025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 your age, height, and name (in this order): 20 5.8 Alice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entered: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Age: 20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Height: 5.8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Name: Alice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55AF-E1B2-C633-BDC6-5224370F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7" name="Content Placeholder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12CD5F4-89A7-13F6-C164-E666C6106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5" y="1524000"/>
            <a:ext cx="12980966" cy="5090160"/>
          </a:xfrm>
        </p:spPr>
      </p:pic>
    </p:spTree>
    <p:extLst>
      <p:ext uri="{BB962C8B-B14F-4D97-AF65-F5344CB8AC3E}">
        <p14:creationId xmlns:p14="http://schemas.microsoft.com/office/powerpoint/2010/main" val="15957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2AD48EE-AC46-3B18-72C3-62C3ACEDC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Mathematical Expressions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22F1931-4D55-E5F0-1C18-E5DE453C18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create complex expressions using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mathematical operators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expression can be a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mathematical combination of constants and variables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  <a:p>
            <a:pPr marL="914400" lvl="2" indent="0">
              <a:lnSpc>
                <a:spcPct val="85000"/>
              </a:lnSpc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914400" lvl="2" indent="0">
              <a:lnSpc>
                <a:spcPct val="85000"/>
              </a:lnSpc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</a:p>
          <a:p>
            <a:pPr marL="914400" lvl="2" indent="0">
              <a:lnSpc>
                <a:spcPct val="85000"/>
              </a:lnSpc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in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 statements:</a:t>
            </a:r>
          </a:p>
          <a:p>
            <a:pPr lvl="1" algn="ctr" eaLnBrk="1" hangingPunct="1">
              <a:lnSpc>
                <a:spcPct val="85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perimeter = 2 * PI * radius;</a:t>
            </a:r>
          </a:p>
          <a:p>
            <a:pPr lvl="1" algn="ctr" eaLnBrk="1" hangingPunct="1">
              <a:lnSpc>
                <a:spcPct val="85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"border is: " &lt;&lt; 2*(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l+w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8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expressions are evaluated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left to right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5000"/>
              </a:lnSpc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Usually, an expression consists of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operator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its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operands.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0B3A9-D2A4-7D25-BA35-B2A15CA634E9}"/>
              </a:ext>
            </a:extLst>
          </p:cNvPr>
          <p:cNvGrpSpPr/>
          <p:nvPr/>
        </p:nvGrpSpPr>
        <p:grpSpPr>
          <a:xfrm>
            <a:off x="7833360" y="3108960"/>
            <a:ext cx="3027680" cy="1524000"/>
            <a:chOff x="4897120" y="2819400"/>
            <a:chExt cx="3027680" cy="1524000"/>
          </a:xfrm>
        </p:grpSpPr>
        <p:grpSp>
          <p:nvGrpSpPr>
            <p:cNvPr id="3" name="Group 1030">
              <a:extLst>
                <a:ext uri="{FF2B5EF4-FFF2-40B4-BE49-F238E27FC236}">
                  <a16:creationId xmlns:a16="http://schemas.microsoft.com/office/drawing/2014/main" id="{590ECE00-7DAB-17FD-472F-A77E09259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2819400"/>
              <a:ext cx="2057400" cy="1066800"/>
              <a:chOff x="3840" y="2016"/>
              <a:chExt cx="1296" cy="672"/>
            </a:xfrm>
          </p:grpSpPr>
          <p:sp>
            <p:nvSpPr>
              <p:cNvPr id="5" name="Oval 1028">
                <a:extLst>
                  <a:ext uri="{FF2B5EF4-FFF2-40B4-BE49-F238E27FC236}">
                    <a16:creationId xmlns:a16="http://schemas.microsoft.com/office/drawing/2014/main" id="{0A12C213-626E-7DAD-4834-438FF17D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248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" name="Text Box 1029">
                <a:extLst>
                  <a:ext uri="{FF2B5EF4-FFF2-40B4-BE49-F238E27FC236}">
                    <a16:creationId xmlns:a16="http://schemas.microsoft.com/office/drawing/2014/main" id="{69025FFC-8F73-2D19-405E-E9EABBAE4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2160"/>
                <a:ext cx="120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b="1" baseline="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This is an expression</a:t>
                </a:r>
              </a:p>
            </p:txBody>
          </p:sp>
        </p:grpSp>
        <p:sp>
          <p:nvSpPr>
            <p:cNvPr id="4" name="Line 1032">
              <a:extLst>
                <a:ext uri="{FF2B5EF4-FFF2-40B4-BE49-F238E27FC236}">
                  <a16:creationId xmlns:a16="http://schemas.microsoft.com/office/drawing/2014/main" id="{A5120C77-DEA5-AD6E-3BEC-36EE6FE1E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7120" y="3276600"/>
              <a:ext cx="970280" cy="1066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9AE3421-44EB-6617-3B37-965B5FAD0B51}"/>
              </a:ext>
            </a:extLst>
          </p:cNvPr>
          <p:cNvGrpSpPr/>
          <p:nvPr/>
        </p:nvGrpSpPr>
        <p:grpSpPr>
          <a:xfrm>
            <a:off x="8488680" y="5090160"/>
            <a:ext cx="2133600" cy="1167447"/>
            <a:chOff x="3581400" y="4928553"/>
            <a:chExt cx="2133600" cy="1167447"/>
          </a:xfrm>
        </p:grpSpPr>
        <p:grpSp>
          <p:nvGrpSpPr>
            <p:cNvPr id="8" name="Group 1036">
              <a:extLst>
                <a:ext uri="{FF2B5EF4-FFF2-40B4-BE49-F238E27FC236}">
                  <a16:creationId xmlns:a16="http://schemas.microsoft.com/office/drawing/2014/main" id="{F90370FE-7EC3-152C-29D5-F3BBF6C52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5029200"/>
              <a:ext cx="2133600" cy="1066800"/>
              <a:chOff x="3648" y="3504"/>
              <a:chExt cx="1344" cy="672"/>
            </a:xfrm>
          </p:grpSpPr>
          <p:sp>
            <p:nvSpPr>
              <p:cNvPr id="11" name="Oval 1034">
                <a:extLst>
                  <a:ext uri="{FF2B5EF4-FFF2-40B4-BE49-F238E27FC236}">
                    <a16:creationId xmlns:a16="http://schemas.microsoft.com/office/drawing/2014/main" id="{9F6AA158-C45B-21F0-FCC3-AF3DBA740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504"/>
                <a:ext cx="1344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Text Box 1035">
                <a:extLst>
                  <a:ext uri="{FF2B5EF4-FFF2-40B4-BE49-F238E27FC236}">
                    <a16:creationId xmlns:a16="http://schemas.microsoft.com/office/drawing/2014/main" id="{BEF1349C-EE5D-C16E-7A14-612AD9D91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600"/>
                <a:ext cx="129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en-US" b="1" baseline="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These are expressions</a:t>
                </a:r>
              </a:p>
            </p:txBody>
          </p:sp>
        </p:grpSp>
        <p:sp>
          <p:nvSpPr>
            <p:cNvPr id="9" name="Line 1037">
              <a:extLst>
                <a:ext uri="{FF2B5EF4-FFF2-40B4-BE49-F238E27FC236}">
                  <a16:creationId xmlns:a16="http://schemas.microsoft.com/office/drawing/2014/main" id="{C87645E1-A24E-1B92-A009-4D2ED9082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81400" y="4928553"/>
              <a:ext cx="762000" cy="1265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1D13C24-36D9-60C4-CCCC-1B470CB00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Order of Operations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A8A49C6-6F36-2959-D6A4-F2CC2F833B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In an expression with more than one operator, evaluate in this order:</a:t>
            </a:r>
          </a:p>
          <a:p>
            <a:pPr lvl="1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Do first :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 ) expressions in parentheses</a:t>
            </a:r>
          </a:p>
          <a:p>
            <a:pPr lvl="1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Do next:- (unary negation), in order, left to right</a:t>
            </a:r>
          </a:p>
          <a:p>
            <a:pPr lvl="1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Do next :* / %, in order, left to right</a:t>
            </a:r>
          </a:p>
          <a:p>
            <a:pPr lvl="1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Do last:	+ -, in order, left to right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	In the expression 2 + 2 * 2 – 2 </a:t>
            </a:r>
          </a:p>
          <a:p>
            <a:pPr eaLnBrk="1" hangingPunct="1"/>
            <a:endParaRPr lang="en-US" altLang="en-US" dirty="0"/>
          </a:p>
        </p:txBody>
      </p:sp>
      <p:grpSp>
        <p:nvGrpSpPr>
          <p:cNvPr id="15364" name="Group 11">
            <a:extLst>
              <a:ext uri="{FF2B5EF4-FFF2-40B4-BE49-F238E27FC236}">
                <a16:creationId xmlns:a16="http://schemas.microsoft.com/office/drawing/2014/main" id="{91DBA4D1-5F00-BDD6-0E88-945C886E25F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879534"/>
            <a:ext cx="1219200" cy="1098550"/>
            <a:chOff x="3264" y="3120"/>
            <a:chExt cx="768" cy="692"/>
          </a:xfrm>
        </p:grpSpPr>
        <p:sp>
          <p:nvSpPr>
            <p:cNvPr id="15371" name="Text Box 4">
              <a:extLst>
                <a:ext uri="{FF2B5EF4-FFF2-40B4-BE49-F238E27FC236}">
                  <a16:creationId xmlns:a16="http://schemas.microsoft.com/office/drawing/2014/main" id="{F40EAC56-E5C3-5F0B-9143-18AD44AB1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446"/>
              <a:ext cx="7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evaluate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first</a:t>
              </a:r>
            </a:p>
          </p:txBody>
        </p:sp>
        <p:sp>
          <p:nvSpPr>
            <p:cNvPr id="15372" name="Line 5">
              <a:extLst>
                <a:ext uri="{FF2B5EF4-FFF2-40B4-BE49-F238E27FC236}">
                  <a16:creationId xmlns:a16="http://schemas.microsoft.com/office/drawing/2014/main" id="{81F2C070-9655-A97C-484E-FB63149F2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48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5" name="Group 10">
            <a:extLst>
              <a:ext uri="{FF2B5EF4-FFF2-40B4-BE49-F238E27FC236}">
                <a16:creationId xmlns:a16="http://schemas.microsoft.com/office/drawing/2014/main" id="{4BB1DEA9-AB8C-8192-F825-55B6D84ABC39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895409"/>
            <a:ext cx="1295400" cy="1114425"/>
            <a:chOff x="2208" y="3120"/>
            <a:chExt cx="816" cy="702"/>
          </a:xfrm>
        </p:grpSpPr>
        <p:sp>
          <p:nvSpPr>
            <p:cNvPr id="15369" name="Rectangle 6">
              <a:extLst>
                <a:ext uri="{FF2B5EF4-FFF2-40B4-BE49-F238E27FC236}">
                  <a16:creationId xmlns:a16="http://schemas.microsoft.com/office/drawing/2014/main" id="{49FA2E54-6C2E-F74C-2568-B804F0044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456"/>
              <a:ext cx="81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evaluate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second</a:t>
              </a:r>
            </a:p>
          </p:txBody>
        </p:sp>
        <p:sp>
          <p:nvSpPr>
            <p:cNvPr id="15370" name="Line 7">
              <a:extLst>
                <a:ext uri="{FF2B5EF4-FFF2-40B4-BE49-F238E27FC236}">
                  <a16:creationId xmlns:a16="http://schemas.microsoft.com/office/drawing/2014/main" id="{77934B34-DEDD-308B-1520-6C7A5CC1E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3120"/>
              <a:ext cx="240" cy="288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6" name="Group 12">
            <a:extLst>
              <a:ext uri="{FF2B5EF4-FFF2-40B4-BE49-F238E27FC236}">
                <a16:creationId xmlns:a16="http://schemas.microsoft.com/office/drawing/2014/main" id="{8CEDFED8-D7C1-8D40-A1A0-B21BD62907A4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3756026"/>
            <a:ext cx="1676400" cy="1038225"/>
            <a:chOff x="4032" y="3120"/>
            <a:chExt cx="1056" cy="654"/>
          </a:xfrm>
        </p:grpSpPr>
        <p:sp>
          <p:nvSpPr>
            <p:cNvPr id="15367" name="Rectangle 8">
              <a:extLst>
                <a:ext uri="{FF2B5EF4-FFF2-40B4-BE49-F238E27FC236}">
                  <a16:creationId xmlns:a16="http://schemas.microsoft.com/office/drawing/2014/main" id="{DB3EAC16-F548-8449-3E14-35BE90418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408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evaluate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third</a:t>
              </a:r>
            </a:p>
          </p:txBody>
        </p:sp>
        <p:sp>
          <p:nvSpPr>
            <p:cNvPr id="15368" name="Line 9">
              <a:extLst>
                <a:ext uri="{FF2B5EF4-FFF2-40B4-BE49-F238E27FC236}">
                  <a16:creationId xmlns:a16="http://schemas.microsoft.com/office/drawing/2014/main" id="{83E4EE85-89A2-A1C3-C12A-6C2D2BFDC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3120"/>
              <a:ext cx="384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C8D73-9FD7-C722-E54C-3911999E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Order </a:t>
            </a:r>
            <a:r>
              <a:rPr lang="en-US" alt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Operations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6D7B88-A234-EA65-55D1-BA8E86CF9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083507"/>
            <a:ext cx="10744200" cy="44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751B-2A43-5C0A-8CB9-2879BD85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Associativity of Operators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4A6405-2086-1560-BFD0-075800829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9353"/>
            <a:ext cx="10235190" cy="5688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1180F-148B-3029-B4B5-B7A3EF06059E}"/>
              </a:ext>
            </a:extLst>
          </p:cNvPr>
          <p:cNvSpPr txBox="1"/>
          <p:nvPr/>
        </p:nvSpPr>
        <p:spPr>
          <a:xfrm>
            <a:off x="6096000" y="1064981"/>
            <a:ext cx="6278880" cy="162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 of 8 - 3 + 2 is: 7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Values after x = y = z = 10: x=10, y=10, z=10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80E3CF4-FD0E-900A-49E7-5D6B92073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Grouping with Parentheses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FCA74462-0D4C-C8FC-8F58-C86C2F62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497"/>
            <a:ext cx="10519994" cy="403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394B6-DC4D-D66E-9614-5365FD30D915}"/>
              </a:ext>
            </a:extLst>
          </p:cNvPr>
          <p:cNvSpPr txBox="1"/>
          <p:nvPr/>
        </p:nvSpPr>
        <p:spPr>
          <a:xfrm>
            <a:off x="0" y="1219200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parentheses ( ) can be used to override the order of operations: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2 + 2  *  2 – 2  = 4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(2 + 2) *  2 – 2  = 6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2 + 2  * (2 – 2) = 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(2 + 2) * (2 – 2) = 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D3C3-D9A8-0D42-AF5B-2BA4BE80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55C70-ADBE-F7D2-1C17-A82AF1BAA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5635" y="0"/>
            <a:ext cx="8006365" cy="6753497"/>
          </a:xfrm>
          <a:prstGeom prst="rect">
            <a:avLst/>
          </a:prstGeom>
        </p:spPr>
      </p:pic>
      <p:pic>
        <p:nvPicPr>
          <p:cNvPr id="9" name="Picture 8" descr="A number and symbols on a white background&#10;&#10;AI-generated content may be incorrect.">
            <a:extLst>
              <a:ext uri="{FF2B5EF4-FFF2-40B4-BE49-F238E27FC236}">
                <a16:creationId xmlns:a16="http://schemas.microsoft.com/office/drawing/2014/main" id="{0DAB2EB9-C872-D158-A40E-AB12E8395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3788344"/>
            <a:ext cx="4039122" cy="13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E8ED6F9-26F4-E320-7A26-DB436D737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Algebraic Expressions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05F7B66-7A5E-7C02-CB4F-53E197546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Multiplication requires an operator: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Area=</a:t>
            </a:r>
            <a:r>
              <a:rPr lang="en-US" alt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lw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is written as </a:t>
            </a:r>
            <a:r>
              <a:rPr lang="en-US" altLang="en-US" sz="28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Area = l * w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There is no exponentiation operator:</a:t>
            </a:r>
          </a:p>
          <a:p>
            <a:pPr lvl="1">
              <a:buClr>
                <a:srgbClr val="3333CC"/>
              </a:buClr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Area=s</a:t>
            </a:r>
            <a:r>
              <a:rPr lang="en-US" altLang="en-US" sz="2800" i="1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is written as </a:t>
            </a:r>
            <a:r>
              <a:rPr lang="en-US" altLang="en-US" sz="28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Area = pow(s, 2);</a:t>
            </a:r>
            <a:r>
              <a:rPr lang="en-US" altLang="en-US" sz="32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note</a:t>
            </a:r>
            <a:r>
              <a:rPr lang="en-US" altLang="en-US" sz="16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pow</a:t>
            </a:r>
            <a:r>
              <a:rPr lang="en-US" alt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requires the </a:t>
            </a:r>
            <a:r>
              <a:rPr lang="en-US" altLang="en-US" sz="1600" b="1" dirty="0" err="1">
                <a:latin typeface="Times" panose="02020603050405020304" pitchFamily="18" charset="0"/>
                <a:cs typeface="Times" panose="02020603050405020304" pitchFamily="18" charset="0"/>
              </a:rPr>
              <a:t>cmath</a:t>
            </a:r>
            <a:r>
              <a:rPr lang="en-US" alt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header file</a:t>
            </a:r>
            <a:r>
              <a:rPr lang="en-US" altLang="en-US" sz="2800" dirty="0"/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Parentheses may be needed to maintain the </a:t>
            </a:r>
            <a:r>
              <a:rPr lang="en-US" altLang="en-US" sz="32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order of operations: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is written as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					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m = (y2-y1) /(x2-x1);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dirty="0"/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BBCD50-09B6-4B87-8E01-37BA0F95F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968142"/>
              </p:ext>
            </p:extLst>
          </p:nvPr>
        </p:nvGraphicFramePr>
        <p:xfrm>
          <a:off x="3855720" y="425196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748975" imgH="393529" progId="Equation.3">
                  <p:embed/>
                </p:oleObj>
              </mc:Choice>
              <mc:Fallback>
                <p:oleObj name="Equation" r:id="rId3" imgW="748975" imgH="393529" progId="Equation.3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3DBBCD50-09B6-4B87-8E01-37BA0F95F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720" y="4251960"/>
                        <a:ext cx="2133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554C44F0-F390-48A8-974F-CAC9A33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418" y="493509"/>
            <a:ext cx="11165080" cy="58328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verb ing and to | Baamboozle - Baamboozle | The Most Fun Classroom Games!">
            <a:extLst>
              <a:ext uri="{FF2B5EF4-FFF2-40B4-BE49-F238E27FC236}">
                <a16:creationId xmlns:a16="http://schemas.microsoft.com/office/drawing/2014/main" id="{C7274339-515D-E73E-DF38-85EBD067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04"/>
          <a:stretch/>
        </p:blipFill>
        <p:spPr bwMode="auto">
          <a:xfrm>
            <a:off x="680483" y="655576"/>
            <a:ext cx="10849145" cy="5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C53C-3E89-5D99-D7F9-F5B4AC96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 </a:t>
            </a:r>
          </a:p>
        </p:txBody>
      </p:sp>
      <p:pic>
        <p:nvPicPr>
          <p:cNvPr id="7" name="Content Placeholder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0492774-18C2-3F9D-BF78-05608F0ED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8" y="1600200"/>
            <a:ext cx="9725542" cy="145796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E876B-81B3-AC41-AC7E-F726217D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 descr="A white rectangular frame with black lines&#10;&#10;Description automatically generated">
            <a:extLst>
              <a:ext uri="{FF2B5EF4-FFF2-40B4-BE49-F238E27FC236}">
                <a16:creationId xmlns:a16="http://schemas.microsoft.com/office/drawing/2014/main" id="{5B51316B-8D35-51C7-D2BF-B7AA02A2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6" y="3742813"/>
            <a:ext cx="9246020" cy="26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745D-9491-4B44-E361-D2E36A19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A19E-36B6-B1BA-3FE5-F02C46F87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8CE40-81A2-64EC-6188-40B3B548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23" y="-91440"/>
            <a:ext cx="8155577" cy="6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B268-6ABE-C4DF-D0D4-C93AF2EF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When You Mix Apples with Oranges: Type Conversion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AA3121D-8EC6-774D-0E66-5894DD1A51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Operations are performed between </a:t>
            </a:r>
            <a:r>
              <a:rPr lang="en-US" altLang="en-US" sz="36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operands of the same type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If not of the same type, C++ will </a:t>
            </a:r>
            <a:r>
              <a:rPr lang="en-US" altLang="en-US" sz="36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convert one to be the type of the other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This can impact the results of calculations.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87474D6-3BD2-CDC3-40FE-10F290088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Hierarchy of Types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D3A9420-00F2-5390-831B-E9BED8C65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Highest: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Lowest: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Ranked by the largest number they can hold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9BA725F5-BEFB-985A-8B16-8628D40D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20" y="1341121"/>
            <a:ext cx="296672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long double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double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float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unsigned long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long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unsigned 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B7DAF98-450C-CE73-40D4-429A98853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 Coercion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B375EE2-367D-F860-0262-ACBFB3052C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automatic conversion of an operand to another data type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3200" u="sng" dirty="0">
                <a:latin typeface="Times" panose="02020603050405020304" pitchFamily="18" charset="0"/>
                <a:cs typeface="Times" panose="02020603050405020304" pitchFamily="18" charset="0"/>
              </a:rPr>
              <a:t>Promotion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 convert to a higher type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3200" u="sng" dirty="0">
                <a:latin typeface="Times" panose="02020603050405020304" pitchFamily="18" charset="0"/>
                <a:cs typeface="Times" panose="02020603050405020304" pitchFamily="18" charset="0"/>
              </a:rPr>
              <a:t>Demotion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 convert to a lower type</a:t>
            </a:r>
            <a:endParaRPr lang="en-US" altLang="en-US" sz="3200" u="sng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34EA89C8-DFCB-59D7-1266-4E119068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1787012"/>
            <a:ext cx="4551680" cy="2541148"/>
          </a:xfrm>
          <a:prstGeom prst="rect">
            <a:avLst/>
          </a:prstGeom>
        </p:spPr>
      </p:pic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FC09AAF-6824-2EA4-9DD7-C4487BC77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8" y="4394200"/>
            <a:ext cx="4637024" cy="253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906E-50CE-E2C8-AFDF-83E7BFDB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C6CD24-C658-4A3F-DAD6-1FF47499D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588137" cy="55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21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526F722-F29A-3566-2A3C-01B09F8C4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Coercion Rules </a:t>
            </a:r>
            <a:r>
              <a:rPr lang="ar-EG" altLang="en-US" dirty="0"/>
              <a:t>الاكراه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0A9D-ECC7-C9CC-4309-F8EF0BDD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0439400" cy="5105400"/>
          </a:xfrm>
        </p:spPr>
        <p:txBody>
          <a:bodyPr/>
          <a:lstStyle/>
          <a:p>
            <a:pPr marL="609600" indent="-609600" algn="just">
              <a:buClr>
                <a:schemeClr val="tx1"/>
              </a:buClr>
              <a:buFont typeface="Times" pitchFamily="-16" charset="0"/>
              <a:buAutoNum type="arabicParenR"/>
              <a:defRPr/>
            </a:pP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char, short, unsigned short automatically promoted to 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  <a:endParaRPr lang="en-US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609600" indent="-609600" algn="just">
              <a:buClr>
                <a:schemeClr val="tx1"/>
              </a:buClr>
              <a:buFont typeface="Times" pitchFamily="-16" charset="0"/>
              <a:buAutoNum type="arabicParenR"/>
              <a:defRPr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609600" indent="-609600" algn="just"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When operating on values of different data types, the 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lower one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is promoted to the type of the 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higher one.</a:t>
            </a:r>
          </a:p>
          <a:p>
            <a:pPr marL="609600" indent="-609600" algn="just">
              <a:buClr>
                <a:schemeClr val="tx1"/>
              </a:buClr>
              <a:buFontTx/>
              <a:buAutoNum type="arabicParenR" startAt="2"/>
              <a:defRPr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609600" indent="-609600" algn="just">
              <a:buClr>
                <a:schemeClr val="tx1"/>
              </a:buClr>
              <a:buNone/>
              <a:defRPr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3)   When using the = operator, the type of expression 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 right will be converted to type of variable on left</a:t>
            </a:r>
          </a:p>
          <a:p>
            <a:pPr algn="just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C80ED8A-D49E-E98F-F321-88165849B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Overflow and Underflow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45E4071-3242-30F5-8B73-494FBF48B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19201"/>
            <a:ext cx="12192000" cy="563879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Occurs when assigning a value that is </a:t>
            </a:r>
            <a:r>
              <a:rPr lang="en-US" altLang="en-US" sz="32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too large 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(overflow) or </a:t>
            </a:r>
            <a:r>
              <a:rPr lang="en-US" altLang="en-US" sz="32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too small 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(underflow) to be held in a variable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endParaRPr lang="en-US" alt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Variable contains a value that is ‘wrapped around’ a set of possible values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</a:pPr>
            <a:endParaRPr lang="en-US" alt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FD65-CCB1-D764-CE4D-CA9EFCC1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Casting in C++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0CE63-6155-46D6-00FC-D18C2A33EBB6}"/>
              </a:ext>
            </a:extLst>
          </p:cNvPr>
          <p:cNvSpPr txBox="1">
            <a:spLocks/>
          </p:cNvSpPr>
          <p:nvPr/>
        </p:nvSpPr>
        <p:spPr>
          <a:xfrm>
            <a:off x="152400" y="1219199"/>
            <a:ext cx="11932920" cy="563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casting performs manual data type conversion.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Casting  Syntax: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C++ also supports two older methods of creating type cast expressions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C-style Syntax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C++  casting  Syntax: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BA24C-0A63-21E3-851B-1E454C52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640" y="1706880"/>
            <a:ext cx="5715000" cy="457200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FF9900"/>
              </a:buClr>
              <a:buSzPct val="90000"/>
            </a:pPr>
            <a:r>
              <a:rPr lang="en-US" sz="2000" b="1" dirty="0">
                <a:solidFill>
                  <a:srgbClr val="0070C0"/>
                </a:solidFill>
                <a:latin typeface="Lucida Console" pitchFamily="49" charset="0"/>
                <a:ea typeface="Times New Roman (Hebrew)"/>
                <a:cs typeface="Times New Roman (Hebrew)"/>
              </a:rPr>
              <a:t>Static_cast</a:t>
            </a:r>
            <a:r>
              <a:rPr lang="en-US" sz="2000" b="1" dirty="0">
                <a:solidFill>
                  <a:srgbClr val="00B0F0"/>
                </a:solidFill>
                <a:latin typeface="Lucida Console" pitchFamily="49" charset="0"/>
                <a:ea typeface="Times New Roman (Hebrew)"/>
                <a:cs typeface="Times New Roman (Hebrew)"/>
              </a:rPr>
              <a:t> </a:t>
            </a:r>
            <a:r>
              <a:rPr lang="en-US" sz="2000" b="1" dirty="0">
                <a:latin typeface="Lucida Console" pitchFamily="49" charset="0"/>
                <a:ea typeface="Times New Roman (Hebrew)"/>
                <a:cs typeface="Times New Roman (Hebrew)"/>
              </a:rPr>
              <a:t>&lt;Data Type&gt;(Variable)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F3DDF5-6E4A-2A20-9A97-06D53C33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40" y="3611880"/>
            <a:ext cx="4343400" cy="457200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FF9900"/>
              </a:buClr>
              <a:buSzPct val="90000"/>
            </a:pPr>
            <a:r>
              <a:rPr lang="en-US" sz="2000" b="1" dirty="0">
                <a:latin typeface="Lucida Console" pitchFamily="49" charset="0"/>
                <a:ea typeface="Times New Roman (Hebrew)"/>
                <a:cs typeface="Times New Roman (Hebrew)"/>
              </a:rPr>
              <a:t>(Data Type) Variable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F2DA7-9733-8698-1CFE-8C95A695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640" y="4602480"/>
            <a:ext cx="4267200" cy="457200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FF9900"/>
              </a:buClr>
              <a:buSzPct val="90000"/>
            </a:pPr>
            <a:r>
              <a:rPr lang="en-US" sz="2000" b="1" dirty="0">
                <a:latin typeface="Lucida Console" pitchFamily="49" charset="0"/>
                <a:ea typeface="Times New Roman (Hebrew)"/>
                <a:cs typeface="Times New Roman (Hebrew)"/>
              </a:rPr>
              <a:t>Data Type (Variable)</a:t>
            </a:r>
          </a:p>
        </p:txBody>
      </p:sp>
    </p:spTree>
    <p:extLst>
      <p:ext uri="{BB962C8B-B14F-4D97-AF65-F5344CB8AC3E}">
        <p14:creationId xmlns:p14="http://schemas.microsoft.com/office/powerpoint/2010/main" val="451987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B3E1132-7967-EEF6-6315-2F8A66C1D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 Casting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F871F9F-1033-1D7F-1D7C-DFA856D0BE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Useful for floating-point division using int: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double m;</a:t>
            </a:r>
            <a:b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  m = </a:t>
            </a:r>
            <a:r>
              <a:rPr lang="en-US" alt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static_cast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&lt;double&gt;(y2-y1)/(x2-x1);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Useful to see int value of a char variable:  </a:t>
            </a:r>
          </a:p>
          <a:p>
            <a:pPr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char </a:t>
            </a:r>
            <a:r>
              <a:rPr lang="en-US" alt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 = 'C';</a:t>
            </a:r>
          </a:p>
          <a:p>
            <a:pPr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 &lt;&lt; </a:t>
            </a:r>
            <a:r>
              <a:rPr lang="en-US" alt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 &lt;&lt; " is " </a:t>
            </a:r>
          </a:p>
          <a:p>
            <a:pPr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       &lt;&lt; </a:t>
            </a:r>
            <a:r>
              <a:rPr lang="en-US" alt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static_cast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&lt;int&gt;(</a:t>
            </a:r>
            <a:r>
              <a:rPr lang="en-US" altLang="en-US" sz="3200" i="1" dirty="0" err="1"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</a:p>
          <a:p>
            <a:pPr eaLnBrk="1" hangingPunct="1"/>
            <a:r>
              <a:rPr lang="en-US" alt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&lt;&lt; </a:t>
            </a:r>
            <a:r>
              <a:rPr lang="en-US" alt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&lt;&lt; " is "  &lt;&lt; (int) </a:t>
            </a:r>
            <a:r>
              <a:rPr lang="en-US" alt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  <a:endParaRPr lang="en-US" altLang="en-US" sz="4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/>
            <a:r>
              <a:rPr lang="en-US" alt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&lt;&lt; </a:t>
            </a:r>
            <a:r>
              <a:rPr lang="en-US" alt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&lt;&lt; " is "  &lt;&lt; int(</a:t>
            </a:r>
            <a:r>
              <a:rPr lang="en-US" alt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endParaRPr lang="en-US" altLang="en-US" sz="3200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99ED4-6E6C-457C-9F4F-B25785C9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51" y="5159642"/>
            <a:ext cx="1152686" cy="71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1786-474E-DF66-B5AE-78AE6349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</a:t>
            </a:r>
          </a:p>
        </p:txBody>
      </p:sp>
      <p:pic>
        <p:nvPicPr>
          <p:cNvPr id="11" name="Content Placeholder 10" descr="A white text with black text&#10;&#10;Description automatically generated">
            <a:extLst>
              <a:ext uri="{FF2B5EF4-FFF2-40B4-BE49-F238E27FC236}">
                <a16:creationId xmlns:a16="http://schemas.microsoft.com/office/drawing/2014/main" id="{DB4BEE3F-8B3D-9AA8-ACB5-D93F23BE4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2082800"/>
            <a:ext cx="8226642" cy="408940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BA9C58-8939-DFCF-555B-2C47929D193F}"/>
              </a:ext>
            </a:extLst>
          </p:cNvPr>
          <p:cNvSpPr txBox="1"/>
          <p:nvPr/>
        </p:nvSpPr>
        <p:spPr>
          <a:xfrm>
            <a:off x="-111760" y="1250110"/>
            <a:ext cx="1044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 following program print on the screen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723B5-DA94-A854-FCAA-E0180929DC32}"/>
              </a:ext>
            </a:extLst>
          </p:cNvPr>
          <p:cNvSpPr txBox="1"/>
          <p:nvPr/>
        </p:nvSpPr>
        <p:spPr>
          <a:xfrm>
            <a:off x="8704162" y="2384385"/>
            <a:ext cx="3345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incredible computing </a:t>
            </a:r>
          </a:p>
          <a:p>
            <a:r>
              <a:rPr lang="en-US" dirty="0"/>
              <a:t>machine</a:t>
            </a:r>
          </a:p>
          <a:p>
            <a:r>
              <a:rPr lang="en-US" dirty="0"/>
              <a:t>and I will </a:t>
            </a:r>
          </a:p>
          <a:p>
            <a:r>
              <a:rPr lang="en-US" dirty="0"/>
              <a:t>amaze </a:t>
            </a:r>
          </a:p>
          <a:p>
            <a:r>
              <a:rPr lang="en-US" dirty="0"/>
              <a:t>You </a:t>
            </a:r>
          </a:p>
        </p:txBody>
      </p:sp>
    </p:spTree>
    <p:extLst>
      <p:ext uri="{BB962C8B-B14F-4D97-AF65-F5344CB8AC3E}">
        <p14:creationId xmlns:p14="http://schemas.microsoft.com/office/powerpoint/2010/main" val="19678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012D-AEEB-B258-7C6E-9EE6BC85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 Casting in Program 3-9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85C017-21A2-4ADB-BDB7-55F24BE96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354" y="5673572"/>
            <a:ext cx="5782482" cy="77163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E4F0AD-6840-AC90-F011-ACB4BF9F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413509"/>
            <a:ext cx="6255434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10AE-5034-7567-6ABE-E02B1B26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7" name="Content Placeholder 6" descr="A white sheet of code&#10;&#10;Description automatically generated with medium confidence">
            <a:extLst>
              <a:ext uri="{FF2B5EF4-FFF2-40B4-BE49-F238E27FC236}">
                <a16:creationId xmlns:a16="http://schemas.microsoft.com/office/drawing/2014/main" id="{5C3CF3AB-BDD7-3503-3609-C2CE96188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053345" cy="4718713"/>
          </a:xfrm>
        </p:spPr>
      </p:pic>
      <p:pic>
        <p:nvPicPr>
          <p:cNvPr id="9" name="Picture 8" descr="A white surface with small dots&#10;&#10;Description automatically generated">
            <a:extLst>
              <a:ext uri="{FF2B5EF4-FFF2-40B4-BE49-F238E27FC236}">
                <a16:creationId xmlns:a16="http://schemas.microsoft.com/office/drawing/2014/main" id="{96E0B82D-D047-BE99-F131-3FC0E7088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914"/>
            <a:ext cx="5075316" cy="9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7470-F203-BED2-301D-7198DA72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Typecast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5B3F-AE12-9184-D5A8-D795BEB4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0" i="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the following statement would still have resulted in integer division:</a:t>
            </a:r>
          </a:p>
          <a:p>
            <a:pPr marL="457200" lvl="1" indent="0">
              <a:buNone/>
            </a:pPr>
            <a:r>
              <a:rPr lang="en-US" sz="3600" b="0" i="1" dirty="0" err="1">
                <a:effectLst/>
                <a:latin typeface="Times" panose="02020603050405020304" pitchFamily="18" charset="0"/>
                <a:cs typeface="Times" panose="02020603050405020304" pitchFamily="18" charset="0"/>
              </a:rPr>
              <a:t>perMonth</a:t>
            </a:r>
            <a:r>
              <a:rPr lang="en-US" sz="3600" b="0" i="1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= float(books / months);</a:t>
            </a:r>
          </a:p>
          <a:p>
            <a:r>
              <a:rPr lang="en-US" sz="4000" b="0" i="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Because the division is performed first and the result is cast to a float.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32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Named Constants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-121920" y="1219200"/>
            <a:ext cx="1231392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Also called </a:t>
            </a:r>
            <a:r>
              <a:rPr lang="en-US" altLang="en-US" sz="3600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constant variables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Variables whose content cannot be changed during program execution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Used for representing constant values with descriptive names</a:t>
            </a:r>
          </a:p>
          <a:p>
            <a:pPr lvl="1" eaLnBrk="1" hangingPunct="1">
              <a:buFontTx/>
              <a:buNone/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3200" b="1" dirty="0" err="1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  <a:r>
              <a:rPr lang="en-US" altLang="en-US" sz="32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double TAX_RATE = 0.0675;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const int NUM_STATES = 50;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const double PI= 3.14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Often named in uppercase letters</a:t>
            </a:r>
          </a:p>
        </p:txBody>
      </p:sp>
    </p:spTree>
    <p:extLst>
      <p:ext uri="{BB962C8B-B14F-4D97-AF65-F5344CB8AC3E}">
        <p14:creationId xmlns:p14="http://schemas.microsoft.com/office/powerpoint/2010/main" val="347930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of Named Constants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Makes program code more readable by documenting the purpose of the constant in the name:</a:t>
            </a:r>
          </a:p>
          <a:p>
            <a:pPr marL="400050" lvl="1" indent="0">
              <a:buNone/>
              <a:defRPr/>
            </a:pP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double TAX_RATE = 0.0675;</a:t>
            </a:r>
          </a:p>
          <a:p>
            <a:pPr marL="400050" lvl="1" indent="0">
              <a:buNone/>
              <a:defRPr/>
            </a:pPr>
            <a:endParaRPr lang="en-US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00050" lvl="1" indent="0">
              <a:buNone/>
              <a:defRPr/>
            </a:pP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salesTax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purchasePrice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* TAX_RATE;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Simplifies program maintenance: 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81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5C2A-6107-AAAB-5C9D-54E2616E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130D41-C1CD-A057-E3A3-1737B1A2E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6424" y="-143692"/>
            <a:ext cx="8255724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6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C542-EE02-7754-F2A2-C378813C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vs. </a:t>
            </a:r>
            <a:r>
              <a:rPr lang="en-US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#define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845201-B475-2F02-D587-B94BA0AE462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0"/>
            <a:ext cx="12192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#</a:t>
            </a:r>
            <a:r>
              <a:rPr lang="en-US" altLang="en-US" sz="4400" b="1" dirty="0">
                <a:latin typeface="Times" panose="02020603050405020304" pitchFamily="18" charset="0"/>
                <a:cs typeface="Times" panose="02020603050405020304" pitchFamily="18" charset="0"/>
              </a:rPr>
              <a:t>define</a:t>
            </a:r>
            <a:r>
              <a:rPr lang="en-US" altLang="en-US" sz="4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lvl="1"/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C-style of naming constants</a:t>
            </a:r>
          </a:p>
          <a:p>
            <a:pPr lvl="1">
              <a:buFontTx/>
              <a:buNone/>
            </a:pP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40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#define NUM_STATES 50</a:t>
            </a:r>
          </a:p>
          <a:p>
            <a:pPr lvl="1">
              <a:spcBef>
                <a:spcPct val="30000"/>
              </a:spcBef>
            </a:pP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Interpreted by </a:t>
            </a:r>
            <a:r>
              <a:rPr lang="en-US" altLang="en-US" sz="4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pre-processor 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rather than </a:t>
            </a:r>
            <a:r>
              <a:rPr lang="en-US" altLang="en-US" sz="4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compiler</a:t>
            </a:r>
          </a:p>
          <a:p>
            <a:pPr lvl="1">
              <a:spcBef>
                <a:spcPct val="30000"/>
              </a:spcBef>
            </a:pP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Does not </a:t>
            </a:r>
            <a:r>
              <a:rPr lang="en-US" altLang="en-US" sz="4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occupy a memory 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location like a constant variable defined with </a:t>
            </a:r>
            <a:r>
              <a:rPr lang="en-US" alt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</a:p>
          <a:p>
            <a:pPr lvl="1">
              <a:spcBef>
                <a:spcPct val="30000"/>
              </a:spcBef>
            </a:pP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Instead, causes a text substitution to occur. In above example, every occurrence in program of </a:t>
            </a:r>
            <a:r>
              <a:rPr lang="en-US" altLang="en-US" sz="40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NUM_STATES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will be replaced by </a:t>
            </a:r>
            <a:r>
              <a:rPr lang="en-US" altLang="en-US" sz="40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66283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5463-0E02-1F6B-604A-A6EA5C46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061945-2A8E-0468-9BB8-5A29FDF5F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521" y="0"/>
            <a:ext cx="9428480" cy="66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68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Multiple and Combined Assignment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67640" y="1219200"/>
            <a:ext cx="12024360" cy="574548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The assignment operator (</a:t>
            </a:r>
            <a:r>
              <a:rPr lang="en-US" alt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=</a:t>
            </a: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) can be used multiple times in an expression</a:t>
            </a:r>
          </a:p>
          <a:p>
            <a:pPr lvl="1" eaLnBrk="1" hangingPunct="1"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x = y = z = 5;</a:t>
            </a:r>
          </a:p>
          <a:p>
            <a:pPr eaLnBrk="1" hangingPunct="1"/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Associates right to left</a:t>
            </a:r>
          </a:p>
          <a:p>
            <a:pPr lvl="1" eaLnBrk="1" hangingPunct="1"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x = (y = (z = 5));</a:t>
            </a:r>
            <a:endParaRPr lang="en-US" altLang="en-US" sz="3200" b="1" dirty="0">
              <a:solidFill>
                <a:schemeClr val="accent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8677" name="Group 18"/>
          <p:cNvGrpSpPr>
            <a:grpSpLocks/>
          </p:cNvGrpSpPr>
          <p:nvPr/>
        </p:nvGrpSpPr>
        <p:grpSpPr bwMode="auto">
          <a:xfrm>
            <a:off x="1173480" y="4358641"/>
            <a:ext cx="4038600" cy="812800"/>
            <a:chOff x="912" y="3168"/>
            <a:chExt cx="2544" cy="512"/>
          </a:xfrm>
        </p:grpSpPr>
        <p:sp>
          <p:nvSpPr>
            <p:cNvPr id="28678" name="Rectangle 12"/>
            <p:cNvSpPr>
              <a:spLocks noChangeArrowheads="1"/>
            </p:cNvSpPr>
            <p:nvPr/>
          </p:nvSpPr>
          <p:spPr bwMode="auto">
            <a:xfrm>
              <a:off x="912" y="3312"/>
              <a:ext cx="25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2000" b="1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Done        </a:t>
              </a:r>
              <a:r>
                <a:rPr lang="en-US" altLang="en-US" sz="2000" b="1" baseline="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Done</a:t>
              </a:r>
              <a:r>
                <a:rPr lang="en-US" altLang="en-US" sz="2000" b="1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en-US" sz="2000" b="1" baseline="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Done</a:t>
              </a:r>
              <a:endParaRPr lang="en-US" altLang="en-US" sz="2000" b="1" baseline="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en-US" sz="2000" b="1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 b="1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rd</a:t>
              </a:r>
              <a:r>
                <a:rPr lang="en-US" altLang="en-US" sz="2000" b="1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     2</a:t>
              </a:r>
              <a:r>
                <a:rPr lang="en-US" altLang="en-US" sz="2000" b="1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nd</a:t>
              </a:r>
              <a:r>
                <a:rPr lang="en-US" altLang="en-US" sz="2000" b="1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     1</a:t>
              </a:r>
              <a:r>
                <a:rPr lang="en-US" altLang="en-US" sz="2000" b="1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st</a:t>
              </a:r>
              <a:r>
                <a:rPr lang="en-US" altLang="en-US" sz="2000" b="1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8679" name="Line 15"/>
            <p:cNvSpPr>
              <a:spLocks noChangeShapeType="1"/>
            </p:cNvSpPr>
            <p:nvPr/>
          </p:nvSpPr>
          <p:spPr bwMode="auto">
            <a:xfrm flipH="1" flipV="1">
              <a:off x="1200" y="3168"/>
              <a:ext cx="19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16"/>
            <p:cNvSpPr>
              <a:spLocks noChangeShapeType="1"/>
            </p:cNvSpPr>
            <p:nvPr/>
          </p:nvSpPr>
          <p:spPr bwMode="auto">
            <a:xfrm flipH="1" flipV="1">
              <a:off x="1968" y="3168"/>
              <a:ext cx="19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17"/>
            <p:cNvSpPr>
              <a:spLocks noChangeShapeType="1"/>
            </p:cNvSpPr>
            <p:nvPr/>
          </p:nvSpPr>
          <p:spPr bwMode="auto">
            <a:xfrm flipH="1" flipV="1">
              <a:off x="2784" y="3168"/>
              <a:ext cx="19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590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Combined Assignment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2359640" cy="50292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ct val="30000"/>
              </a:spcBef>
              <a:defRPr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pplies an arithmetic operation to a variable and assigns the result as the new value of that variable</a:t>
            </a:r>
          </a:p>
          <a:p>
            <a:pPr>
              <a:lnSpc>
                <a:spcPts val="3200"/>
              </a:lnSpc>
              <a:spcBef>
                <a:spcPct val="30000"/>
              </a:spcBef>
              <a:defRPr/>
            </a:pP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Operators: 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+=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-=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*=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/=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%=</a:t>
            </a:r>
          </a:p>
          <a:p>
            <a:pPr>
              <a:lnSpc>
                <a:spcPts val="3200"/>
              </a:lnSpc>
              <a:spcBef>
                <a:spcPct val="30000"/>
              </a:spcBef>
              <a:defRPr/>
            </a:pP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Also called </a:t>
            </a:r>
            <a:r>
              <a:rPr lang="en-US" sz="4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compound operators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or arithmetic assignment operators</a:t>
            </a:r>
          </a:p>
          <a:p>
            <a:pPr>
              <a:lnSpc>
                <a:spcPts val="3200"/>
              </a:lnSpc>
              <a:spcBef>
                <a:spcPct val="3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Example: </a:t>
            </a:r>
          </a:p>
          <a:p>
            <a:pPr marL="0" indent="0">
              <a:lnSpc>
                <a:spcPts val="3200"/>
              </a:lnSpc>
              <a:spcBef>
                <a:spcPct val="40000"/>
              </a:spcBef>
              <a:buNone/>
              <a:defRPr/>
            </a:pPr>
            <a:r>
              <a:rPr lang="en-US" sz="40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sum += </a:t>
            </a:r>
            <a:r>
              <a:rPr lang="en-US" sz="4000" b="1" dirty="0" err="1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amt</a:t>
            </a:r>
            <a:r>
              <a:rPr lang="en-US" sz="40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is short for  </a:t>
            </a:r>
            <a:r>
              <a:rPr lang="en-US" sz="40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sum = sum + </a:t>
            </a:r>
            <a:r>
              <a:rPr lang="en-US" sz="4000" b="1" dirty="0" err="1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amt</a:t>
            </a:r>
            <a:r>
              <a:rPr lang="en-US" sz="4000" b="1" dirty="0">
                <a:solidFill>
                  <a:srgbClr val="3D896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6543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CE05AF2-AEDF-C8F3-79A0-F70ED5362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0"/>
            <a:ext cx="11826240" cy="30073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5C5B2-277B-CA90-AD49-4B738520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A white text with black text&#10;&#10;Description automatically generated">
            <a:extLst>
              <a:ext uri="{FF2B5EF4-FFF2-40B4-BE49-F238E27FC236}">
                <a16:creationId xmlns:a16="http://schemas.microsoft.com/office/drawing/2014/main" id="{6642A01F-02E8-9C67-563A-7E2693B8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3068641"/>
            <a:ext cx="7315200" cy="3627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EE5775-093C-622B-693D-89D0C8B53F8D}"/>
              </a:ext>
            </a:extLst>
          </p:cNvPr>
          <p:cNvSpPr txBox="1"/>
          <p:nvPr/>
        </p:nvSpPr>
        <p:spPr>
          <a:xfrm>
            <a:off x="8077200" y="802640"/>
            <a:ext cx="368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number ;</a:t>
            </a:r>
          </a:p>
          <a:p>
            <a:r>
              <a:rPr lang="en-US" dirty="0"/>
              <a:t>number =62.7;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E66A0-35CE-DD28-BEFE-00953A2D5D27}"/>
              </a:ext>
            </a:extLst>
          </p:cNvPr>
          <p:cNvSpPr txBox="1"/>
          <p:nvPr/>
        </p:nvSpPr>
        <p:spPr>
          <a:xfrm>
            <a:off x="8077200" y="3718560"/>
            <a:ext cx="376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Letter =‘z’</a:t>
            </a:r>
          </a:p>
        </p:txBody>
      </p:sp>
    </p:spTree>
    <p:extLst>
      <p:ext uri="{BB962C8B-B14F-4D97-AF65-F5344CB8AC3E}">
        <p14:creationId xmlns:p14="http://schemas.microsoft.com/office/powerpoint/2010/main" val="24310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7147-6E74-985B-DF9A-C26BA593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Examples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E45F3-18F4-02FE-4F76-BFB0A3CB74FB}"/>
              </a:ext>
            </a:extLst>
          </p:cNvPr>
          <p:cNvSpPr txBox="1">
            <a:spLocks noChangeArrowheads="1"/>
          </p:cNvSpPr>
          <p:nvPr/>
        </p:nvSpPr>
        <p:spPr>
          <a:xfrm>
            <a:off x="-121920" y="1219199"/>
            <a:ext cx="12313920" cy="563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 x += 5;  </a:t>
            </a:r>
            <a:r>
              <a:rPr lang="en-US" altLang="en-US" dirty="0"/>
              <a:t>means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x = x + 5;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 x -= 5;  </a:t>
            </a:r>
            <a:r>
              <a:rPr lang="en-US" altLang="en-US" dirty="0"/>
              <a:t>means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x = x – 5;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 x *= 5;  </a:t>
            </a:r>
            <a:r>
              <a:rPr lang="en-US" altLang="en-US" dirty="0"/>
              <a:t>means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x = x * 5;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 x /= 5;  </a:t>
            </a:r>
            <a:r>
              <a:rPr lang="en-US" altLang="en-US" dirty="0"/>
              <a:t>means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x = x / 5;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  x %= 5;  </a:t>
            </a:r>
            <a:r>
              <a:rPr lang="en-US" altLang="en-US" dirty="0"/>
              <a:t>means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 x = x % 5;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The right-hand side is evaluated before the combined assignment operation is done.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x *= a + b;</a:t>
            </a:r>
            <a:r>
              <a:rPr lang="en-US" altLang="en-US" dirty="0"/>
              <a:t>  </a:t>
            </a:r>
            <a:r>
              <a:rPr lang="en-US" altLang="en-US" sz="2400" dirty="0"/>
              <a:t> </a:t>
            </a:r>
            <a:r>
              <a:rPr lang="en-US" altLang="en-US" dirty="0"/>
              <a:t>means   </a:t>
            </a:r>
            <a:r>
              <a:rPr lang="en-US" altLang="en-US" sz="2400" dirty="0"/>
              <a:t> 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x = x * (a + b);</a:t>
            </a:r>
          </a:p>
        </p:txBody>
      </p:sp>
    </p:spTree>
    <p:extLst>
      <p:ext uri="{BB962C8B-B14F-4D97-AF65-F5344CB8AC3E}">
        <p14:creationId xmlns:p14="http://schemas.microsoft.com/office/powerpoint/2010/main" val="2610803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5966-EABE-D8AC-3726-42799B45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4C72F3-AE3A-D7C7-69AC-EFC0E8763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193"/>
            <a:ext cx="11689080" cy="31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F5944000-4C0E-E661-94EE-6A2231067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6" y="1219200"/>
            <a:ext cx="8124093" cy="20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4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F42A-B0D6-7AD3-FC38-11F07F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30BC62-C9E9-E878-CFBE-2660904CA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903" y="0"/>
            <a:ext cx="6601097" cy="6868308"/>
          </a:xfrm>
          <a:prstGeom prst="rect">
            <a:avLst/>
          </a:prstGeom>
        </p:spPr>
      </p:pic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3A3BD2E-6C38-E673-C50E-63EB5A52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6534"/>
            <a:ext cx="5702524" cy="24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5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Output Formatting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68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Formatting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" panose="02020603050405020304" pitchFamily="18" charset="0"/>
                <a:cs typeface="Times" panose="02020603050405020304" pitchFamily="18" charset="0"/>
              </a:rPr>
              <a:t>Formatting i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s the way of </a:t>
            </a:r>
            <a:r>
              <a:rPr lang="en-US" sz="44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appearing data 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on the screen.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The</a:t>
            </a:r>
            <a:r>
              <a:rPr lang="en-US" sz="44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 object used to accomplishes this task.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C++ has special instructions that allow the user to control output attributes such as </a:t>
            </a:r>
            <a:r>
              <a:rPr lang="en-US" sz="44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spacing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44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decimal point precision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44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formatting, 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and other features. </a:t>
            </a:r>
          </a:p>
        </p:txBody>
      </p:sp>
    </p:spTree>
    <p:extLst>
      <p:ext uri="{BB962C8B-B14F-4D97-AF65-F5344CB8AC3E}">
        <p14:creationId xmlns:p14="http://schemas.microsoft.com/office/powerpoint/2010/main" val="2457128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Formatting Output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4400" dirty="0">
                <a:latin typeface="Times" panose="02020603050405020304" pitchFamily="18" charset="0"/>
                <a:cs typeface="Times" panose="02020603050405020304" pitchFamily="18" charset="0"/>
              </a:rPr>
              <a:t>Can control how output displays for numeric and string data</a:t>
            </a:r>
          </a:p>
          <a:p>
            <a:pPr lvl="1" eaLnBrk="1" hangingPunct="1"/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size</a:t>
            </a:r>
          </a:p>
          <a:p>
            <a:pPr lvl="1" eaLnBrk="1" hangingPunct="1"/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position</a:t>
            </a:r>
          </a:p>
          <a:p>
            <a:pPr lvl="1" eaLnBrk="1" hangingPunct="1"/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number of digits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Requires</a:t>
            </a:r>
            <a:r>
              <a:rPr lang="en-US" altLang="en-US" sz="4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4400" b="1" dirty="0" err="1">
                <a:latin typeface="Times" panose="02020603050405020304" pitchFamily="18" charset="0"/>
                <a:cs typeface="Times" panose="02020603050405020304" pitchFamily="18" charset="0"/>
              </a:rPr>
              <a:t>iomanip</a:t>
            </a:r>
            <a:r>
              <a:rPr lang="en-US" altLang="en-US" sz="4400" dirty="0">
                <a:latin typeface="Times" panose="02020603050405020304" pitchFamily="18" charset="0"/>
                <a:cs typeface="Times" panose="02020603050405020304" pitchFamily="18" charset="0"/>
              </a:rPr>
              <a:t> header file.</a:t>
            </a:r>
          </a:p>
        </p:txBody>
      </p:sp>
    </p:spTree>
    <p:extLst>
      <p:ext uri="{BB962C8B-B14F-4D97-AF65-F5344CB8AC3E}">
        <p14:creationId xmlns:p14="http://schemas.microsoft.com/office/powerpoint/2010/main" val="2817234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Formatting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Manipulators are operators used in C++ for formatting output.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98767"/>
              </p:ext>
            </p:extLst>
          </p:nvPr>
        </p:nvGraphicFramePr>
        <p:xfrm>
          <a:off x="304800" y="2026921"/>
          <a:ext cx="10287000" cy="4694553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704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133">
                <a:tc>
                  <a:txBody>
                    <a:bodyPr/>
                    <a:lstStyle/>
                    <a:p>
                      <a:pPr algn="ctr" rtl="0">
                        <a:lnSpc>
                          <a:spcPts val="25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Stream Manipulator</a:t>
                      </a:r>
                      <a:endParaRPr lang="ar-EG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Establishes a print field  of n spaces. </a:t>
                      </a:r>
                      <a:endParaRPr lang="ar-EG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500"/>
                        </a:lnSpc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setw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Displays floating-point numbers in  fixed  point notation.</a:t>
                      </a:r>
                      <a:endParaRPr lang="ar-EG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500"/>
                        </a:lnSpc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Fixed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08">
                <a:tc>
                  <a:txBody>
                    <a:bodyPr/>
                    <a:lstStyle/>
                    <a:p>
                      <a:pPr algn="l" rtl="0">
                        <a:lnSpc>
                          <a:spcPts val="25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Causes a decimal point and trailing zeroes to be displayed, even  if there  is no fractional  part.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500"/>
                        </a:lnSpc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showpoint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Sets the precision of floating-point numbers. </a:t>
                      </a:r>
                      <a:endParaRPr lang="ar-EG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500"/>
                        </a:lnSpc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setprecision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133">
                <a:tc>
                  <a:txBody>
                    <a:bodyPr/>
                    <a:lstStyle/>
                    <a:p>
                      <a:pPr algn="l" rtl="0">
                        <a:lnSpc>
                          <a:spcPts val="25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Causes subsequent output to be  left justified.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356">
                <a:tc>
                  <a:txBody>
                    <a:bodyPr/>
                    <a:lstStyle/>
                    <a:p>
                      <a:pPr algn="l" rtl="0">
                        <a:lnSpc>
                          <a:spcPts val="25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Causes subsequent output to be right  justified.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958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Manipulator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err="1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setw</a:t>
            </a:r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(x)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Print in a field at least </a:t>
            </a:r>
            <a:r>
              <a:rPr lang="en-US" alt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spaces wide.  It will use more spaces if specified field width is not big enough.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Syntax of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setw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  <a:p>
            <a:pPr marL="442913" indent="-354013">
              <a:buFont typeface="Wingdings" pitchFamily="2" charset="2"/>
              <a:buChar char="§"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will leaf blank spaces before value of variable.</a:t>
            </a:r>
          </a:p>
          <a:p>
            <a:pPr marL="442913" indent="-354013">
              <a:buFont typeface="Wingdings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Example:</a:t>
            </a:r>
          </a:p>
          <a:p>
            <a:pPr marL="442913" indent="-354013">
              <a:buNone/>
            </a:pP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           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&lt;&lt;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setw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(10) &lt;&lt; price &lt;&lt;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setw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(7) &lt;&lt; rate&lt;&lt;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endl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pPr marL="442913" indent="-354013">
              <a:buFont typeface="Wingdings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output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8800" y="2465494"/>
            <a:ext cx="3581400" cy="457200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FF9900"/>
              </a:buClr>
              <a:buSzPct val="90000"/>
            </a:pPr>
            <a:r>
              <a:rPr lang="en-US" sz="2000" b="1" dirty="0" err="1">
                <a:latin typeface="Lucida Console" pitchFamily="49" charset="0"/>
                <a:ea typeface="Times New Roman (Hebrew)"/>
                <a:cs typeface="Times New Roman (Hebrew)"/>
              </a:rPr>
              <a:t>Setw</a:t>
            </a:r>
            <a:r>
              <a:rPr lang="en-US" sz="2000" b="1" dirty="0">
                <a:latin typeface="Lucida Console" pitchFamily="49" charset="0"/>
                <a:ea typeface="Times New Roman (Hebrew)"/>
                <a:cs typeface="Times New Roman (Hebrew)"/>
              </a:rPr>
              <a:t>(field width)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961468"/>
            <a:ext cx="4648200" cy="39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428192"/>
            <a:ext cx="4648200" cy="8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26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6062"/>
            <a:ext cx="7391400" cy="4495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060913"/>
            <a:ext cx="2239818" cy="13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The “</a:t>
            </a:r>
            <a:r>
              <a:rPr lang="en-US" dirty="0" err="1"/>
              <a:t>setprecision</a:t>
            </a:r>
            <a:r>
              <a:rPr lang="en-US" dirty="0"/>
              <a:t>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Manipulator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 before and after the decimal point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significant digits with which floating-point values are displayed  by using the setprecision manipulator.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of setprecision 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46880" y="2834640"/>
            <a:ext cx="4876800" cy="457200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90000"/>
            </a:pPr>
            <a:r>
              <a:rPr lang="en-US" sz="1900" b="1" dirty="0">
                <a:latin typeface="Lucida Console" pitchFamily="49" charset="0"/>
                <a:ea typeface="Times New Roman (Hebrew)"/>
                <a:cs typeface="Times New Roman (Hebrew)"/>
              </a:rPr>
              <a:t>setprecision(significant digits)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95800"/>
            <a:ext cx="5943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25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4B83-34B7-C0F7-7579-5364CFD6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correct 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5C77-1770-77C3-B7EC-6E58C3A3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86450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negation operator is ___ _ </a:t>
            </a:r>
          </a:p>
          <a:p>
            <a:pPr marL="971550" lvl="1" indent="-514350">
              <a:buAutoNum type="alphaU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unary </a:t>
            </a:r>
          </a:p>
          <a:p>
            <a:pPr marL="971550" lvl="1" indent="-514350">
              <a:buAutoNum type="alphaU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binary</a:t>
            </a:r>
          </a:p>
          <a:p>
            <a:pPr marL="971550" lvl="1" indent="-514350">
              <a:buAutoNum type="alphaU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ternary </a:t>
            </a:r>
          </a:p>
          <a:p>
            <a:pPr marL="971550" lvl="1" indent="-514350">
              <a:buAutoNum type="alphaU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none of the above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are not valid assignment statements? (Select all that apply.)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= 9 ;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= amount;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= 129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letter = 'W';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are not valid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statements? (Select all chat apply.)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"Hello World":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"Have a nice day"\n;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value;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Programming is great fun ;</a:t>
            </a:r>
          </a:p>
        </p:txBody>
      </p:sp>
    </p:spTree>
    <p:extLst>
      <p:ext uri="{BB962C8B-B14F-4D97-AF65-F5344CB8AC3E}">
        <p14:creationId xmlns:p14="http://schemas.microsoft.com/office/powerpoint/2010/main" val="39964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374A-C1DA-F7DA-DA36-27A3D61A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B75B-CDAB-47A6-6429-ABA610D0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mputer code with black text&#10;&#10;AI-generated content may be incorrect.">
            <a:extLst>
              <a:ext uri="{FF2B5EF4-FFF2-40B4-BE49-F238E27FC236}">
                <a16:creationId xmlns:a16="http://schemas.microsoft.com/office/drawing/2014/main" id="{EF388622-339C-4133-BB30-FB6C88A3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341120"/>
            <a:ext cx="8420550" cy="417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F1BFE-05AF-CA91-B724-43F62C151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620" y="1886475"/>
            <a:ext cx="3131820" cy="13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/>
              <a:t>“fixed”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Manipulator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C++, fixed is a stream manipulator (from 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iomanip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&gt;) that controls how floating-point numbers are displayed when printed using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Normally, when you print a floating-point number (like 3.14159),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switch automatically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between:fixed-point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notation (normal decimal form, e.g. 3.14159)scientific notation (e.g. 3.14159e+00)</a:t>
            </a:r>
          </a:p>
          <a:p>
            <a:pPr algn="l" rtl="0">
              <a:buFont typeface="Wingdings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 the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and  setprecision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manipulators  are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 together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the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specified by  the  setprecision manipulator will be the number of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digits  to  appear after  the  decimal point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 the number of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signficant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digits.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58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76A0-E705-C1E8-21F4-758A1BC6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computer code with black text&#10;&#10;AI-generated content may be incorrect.">
            <a:extLst>
              <a:ext uri="{FF2B5EF4-FFF2-40B4-BE49-F238E27FC236}">
                <a16:creationId xmlns:a16="http://schemas.microsoft.com/office/drawing/2014/main" id="{4C93B650-3323-B8BB-304E-9A8B232CD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6" y="1447209"/>
            <a:ext cx="9908045" cy="4418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01619A-9003-9131-0D22-17A2087A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795" y="1447209"/>
            <a:ext cx="3629524" cy="17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/>
              <a:t>“</a:t>
            </a:r>
            <a:r>
              <a:rPr lang="en-US" dirty="0" err="1"/>
              <a:t>showpoint</a:t>
            </a:r>
            <a:r>
              <a:rPr lang="en-US" dirty="0"/>
              <a:t>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Manipulator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 default,  f1oating-point numbers are not  displayed with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trailing zeroes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f1oating-point numbers that do not have a fractional part are  not displayed with a decimal point.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want the numbers padded with trailing zeroes, we must use the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showpoint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manipulator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90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B23A-8946-B372-360F-FF70900C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2810F-9FA2-4066-1A3E-C9A7578DE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008278" cy="3766833"/>
          </a:xfrm>
          <a:prstGeom prst="rect">
            <a:avLst/>
          </a:prstGeom>
        </p:spPr>
      </p:pic>
      <p:pic>
        <p:nvPicPr>
          <p:cNvPr id="5" name="Picture 4" descr="A number with black text&#10;&#10;AI-generated content may be incorrect.">
            <a:extLst>
              <a:ext uri="{FF2B5EF4-FFF2-40B4-BE49-F238E27FC236}">
                <a16:creationId xmlns:a16="http://schemas.microsoft.com/office/drawing/2014/main" id="{C5643E61-47EF-2464-E593-C52DFA9DE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567" y="4277049"/>
            <a:ext cx="3411375" cy="14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AC0A0B-B9D1-693D-C206-9DABF04C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Exercises</a:t>
            </a:r>
            <a:br>
              <a:rPr lang="en-US" sz="48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32081" y="1219200"/>
            <a:ext cx="6471318" cy="572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C2C1FD8-6832-DBD8-A59E-667DD326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9234" y="1390400"/>
            <a:ext cx="50369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8636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47139-42B0-D321-7918-7C954D47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Exercises</a:t>
            </a:r>
            <a:br>
              <a:rPr lang="en-US" sz="48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-76449" y="1219200"/>
            <a:ext cx="6944524" cy="54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A62B1E8-31C5-BF41-1F3E-62757711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9542" y="1451350"/>
            <a:ext cx="5642458" cy="16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5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left and right Manipulators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C++, left and right are output manipulators from the &lt;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iomanip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library.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control how text or numbers are aligned when printed in a given field width (set by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setw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()).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→ aligns the output to the left of the field (spaces added to the right).</a:t>
            </a:r>
            <a:endParaRPr lang="en-US" sz="2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#include &lt;iostream&gt;</a:t>
            </a: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iomanip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&gt;  // for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setw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left, right</a:t>
            </a: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using namespace std;</a:t>
            </a:r>
          </a:p>
          <a:p>
            <a:pPr marL="0" indent="0" algn="l" rtl="0">
              <a:buNone/>
            </a:pPr>
            <a:endParaRPr lang="en-US" sz="2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 main() {</a:t>
            </a: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setw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(10) &lt;&lt; left  &lt;&lt; "Apple"  &lt;&lt; "|" &lt;&lt;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setw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(10) &lt;&lt; right &lt;&lt; "Apple"  &lt;&lt; "|" &lt;&lt;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return 0;</a:t>
            </a:r>
          </a:p>
          <a:p>
            <a:pPr marL="0" indent="0" algn="l" rtl="0">
              <a:buNone/>
            </a:pP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l" rtl="0">
              <a:buFont typeface="Wingdings" pitchFamily="2" charset="2"/>
              <a:buChar char="§"/>
            </a:pPr>
            <a:endParaRPr lang="en-US" sz="2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5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D3CCFC-B8A3-4CA8-9AD8-D61B49500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958" y="3677301"/>
            <a:ext cx="3229426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4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Stream Manipulators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Times" panose="02020603050405020304" pitchFamily="18" charset="0"/>
                <a:cs typeface="Times" panose="02020603050405020304" pitchFamily="18" charset="0"/>
              </a:rPr>
              <a:t>Some affect values until changed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fixed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Use decimal notation (not E-notation) for floating-point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setprecision</a:t>
            </a:r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(x)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When used with </a:t>
            </a:r>
            <a:r>
              <a:rPr lang="en-US" alt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fixed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, print floating-point value using </a:t>
            </a:r>
            <a:r>
              <a:rPr lang="en-US" alt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digits after the decimal.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Without </a:t>
            </a:r>
            <a:r>
              <a:rPr lang="en-US" alt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fixed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, print floating-point value using </a:t>
            </a:r>
            <a:r>
              <a:rPr lang="en-US" alt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significant digits.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showpoint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Always print decimal for floating-point values.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left, right</a:t>
            </a:r>
            <a:r>
              <a:rPr lang="en-US" alt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left-, right justification of value</a:t>
            </a:r>
            <a:endParaRPr lang="en-US" alt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02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CD1B96-69D7-48D9-E081-DC498745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1999615"/>
            <a:ext cx="9784083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eaLnBrk="1" hangingPunct="1">
              <a:spcBef>
                <a:spcPct val="50000"/>
              </a:spcBef>
            </a:pPr>
            <a:br>
              <a:rPr lang="en-US" altLang="en-US" sz="7300" b="1" dirty="0">
                <a:solidFill>
                  <a:srgbClr val="0488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7300" b="1" dirty="0">
                <a:solidFill>
                  <a:srgbClr val="0488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3:</a:t>
            </a:r>
            <a:br>
              <a:rPr lang="en-US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  <a:br>
              <a:rPr lang="en-US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Interactivity</a:t>
            </a:r>
            <a:br>
              <a:rPr lang="en-US" altLang="en-US" sz="7200" b="1" dirty="0"/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5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2280D5-3403-11F3-A0C4-BC6F249E8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cin</a:t>
            </a:r>
            <a:r>
              <a:rPr lang="en-US" altLang="en-US" dirty="0"/>
              <a:t> Object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4A0928-C930-3A0C-A357-3AE2DAEA7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requires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iostream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read input from keyboard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retrieved from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</a:p>
          <a:p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</a:rPr>
              <a:t>&gt;&gt;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Stream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operator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is stored in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</a:p>
          <a:p>
            <a:pPr marL="0" indent="0" algn="ctr" eaLnBrk="1" hangingPunct="1"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length &gt;&gt; width;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used with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display a user prompt first</a:t>
            </a:r>
          </a:p>
          <a:p>
            <a:pPr marL="457200" lvl="1" indent="0" algn="ctr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"What is the length of the rectangle? " ;</a:t>
            </a:r>
          </a:p>
          <a:p>
            <a:pPr marL="457200" lvl="1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length;</a:t>
            </a:r>
          </a:p>
          <a:p>
            <a:pPr lvl="1"/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 err="1">
                <a:latin typeface="Courier New" panose="02070309020205020404" pitchFamily="49" charset="0"/>
              </a:rPr>
              <a:t>cin</a:t>
            </a:r>
            <a:r>
              <a:rPr lang="en-US" altLang="en-US" dirty="0"/>
              <a:t> Object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idx="1"/>
          </p:nvPr>
        </p:nvSpPr>
        <p:spPr>
          <a:xfrm>
            <a:off x="-1" y="1219200"/>
            <a:ext cx="12101689" cy="550897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input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values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height &gt;&gt; width;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values from keyboard must be separated by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[Enter]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press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[Enter]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typing last value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values need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be of the same type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is important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first value entered is stored in first variable, etc.</a:t>
            </a:r>
          </a:p>
          <a:p>
            <a:pPr>
              <a:spcBef>
                <a:spcPct val="4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input goes from keyboard to the input buffer, where it is stored as characters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automatically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information read from the keyboard to the data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the variable used to store it.</a:t>
            </a:r>
          </a:p>
          <a:p>
            <a:pPr lvl="1" algn="ctr" eaLnBrk="1" hangingPunct="1"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height;</a:t>
            </a:r>
          </a:p>
          <a:p>
            <a:pPr lvl="1" algn="ctr" eaLnBrk="1" hangingPunct="1"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"How tall is the room? ";</a:t>
            </a:r>
          </a:p>
          <a:p>
            <a:pPr lvl="1" algn="ctr" eaLnBrk="1" hangingPunct="1"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height;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buNone/>
            </a:pP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FDED-CF56-E945-855D-A0471D29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&lt;&lt; and &gt;&gt;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E5B0-B9C5-73A5-9D03-B49DD17D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Notice the &gt;&gt; and &lt;&lt; operators appear to point in the direction 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flowing.</a:t>
            </a:r>
          </a:p>
          <a:p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&gt;&gt; operator indicates information 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flows from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a variable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&gt;&gt; hour</a:t>
            </a:r>
          </a:p>
          <a:p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&lt;&lt; operator shows that information 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flows from a variable (or constant) to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&lt;&lt;hour </a:t>
            </a:r>
          </a:p>
        </p:txBody>
      </p:sp>
    </p:spTree>
    <p:extLst>
      <p:ext uri="{BB962C8B-B14F-4D97-AF65-F5344CB8AC3E}">
        <p14:creationId xmlns:p14="http://schemas.microsoft.com/office/powerpoint/2010/main" val="64911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7368</TotalTime>
  <Words>2290</Words>
  <Application>Microsoft Office PowerPoint</Application>
  <PresentationFormat>Widescreen</PresentationFormat>
  <Paragraphs>354</Paragraphs>
  <Slides>59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Adobe Devanagari</vt:lpstr>
      <vt:lpstr>Aptos</vt:lpstr>
      <vt:lpstr>Aptos Display</vt:lpstr>
      <vt:lpstr>Arial</vt:lpstr>
      <vt:lpstr>Calibri</vt:lpstr>
      <vt:lpstr>Courier New</vt:lpstr>
      <vt:lpstr>Lucida Console</vt:lpstr>
      <vt:lpstr>Open Sans</vt:lpstr>
      <vt:lpstr>Times</vt:lpstr>
      <vt:lpstr>Times New Roman</vt:lpstr>
      <vt:lpstr>Wingdings</vt:lpstr>
      <vt:lpstr>Office Theme</vt:lpstr>
      <vt:lpstr>Equation</vt:lpstr>
      <vt:lpstr>Fundamental Of Structured Programming Lecture 4  </vt:lpstr>
      <vt:lpstr>PowerPoint Presentation</vt:lpstr>
      <vt:lpstr>Revision </vt:lpstr>
      <vt:lpstr>PowerPoint Presentation</vt:lpstr>
      <vt:lpstr>Select the correct answer </vt:lpstr>
      <vt:lpstr> Chapter 3: Expressions and Interactivity </vt:lpstr>
      <vt:lpstr>The cin Object</vt:lpstr>
      <vt:lpstr>The cin Object</vt:lpstr>
      <vt:lpstr>&lt;&lt; and &gt;&gt;</vt:lpstr>
      <vt:lpstr>Example of using cin </vt:lpstr>
      <vt:lpstr>Example: Entering Multiple Values </vt:lpstr>
      <vt:lpstr>Example </vt:lpstr>
      <vt:lpstr>Mathematical Expressions</vt:lpstr>
      <vt:lpstr>Order of Operations</vt:lpstr>
      <vt:lpstr>Order of Operations</vt:lpstr>
      <vt:lpstr>Associativity of Operators </vt:lpstr>
      <vt:lpstr>Grouping with Parentheses</vt:lpstr>
      <vt:lpstr>Example </vt:lpstr>
      <vt:lpstr>Algebraic Expressions</vt:lpstr>
      <vt:lpstr>Cont. </vt:lpstr>
      <vt:lpstr>Example </vt:lpstr>
      <vt:lpstr>When You Mix Apples with Oranges: Type Conversion</vt:lpstr>
      <vt:lpstr>Hierarchy of Types</vt:lpstr>
      <vt:lpstr>Type Coercion</vt:lpstr>
      <vt:lpstr>Example </vt:lpstr>
      <vt:lpstr>Coercion Rules الاكراه</vt:lpstr>
      <vt:lpstr>Overflow and Underflow</vt:lpstr>
      <vt:lpstr>Type Casting in C++</vt:lpstr>
      <vt:lpstr>Type Casting</vt:lpstr>
      <vt:lpstr>Type Casting in Program 3-9</vt:lpstr>
      <vt:lpstr>Example </vt:lpstr>
      <vt:lpstr>Typecast Warnings</vt:lpstr>
      <vt:lpstr>Named Constants</vt:lpstr>
      <vt:lpstr>Benefits of Named Constants</vt:lpstr>
      <vt:lpstr>Example </vt:lpstr>
      <vt:lpstr>const vs. #define</vt:lpstr>
      <vt:lpstr>Example </vt:lpstr>
      <vt:lpstr>Multiple and Combined Assignment</vt:lpstr>
      <vt:lpstr>Combined Assignment</vt:lpstr>
      <vt:lpstr>More Examples</vt:lpstr>
      <vt:lpstr>Example </vt:lpstr>
      <vt:lpstr>Example </vt:lpstr>
      <vt:lpstr>Output Formatting</vt:lpstr>
      <vt:lpstr>Formatting Output</vt:lpstr>
      <vt:lpstr>Formatting Output</vt:lpstr>
      <vt:lpstr>Formatting Output</vt:lpstr>
      <vt:lpstr>“setw” Manipulator </vt:lpstr>
      <vt:lpstr>Stream Manipulators</vt:lpstr>
      <vt:lpstr>The “setprecision” Manipulator  </vt:lpstr>
      <vt:lpstr>Example </vt:lpstr>
      <vt:lpstr>The “fixed” Manipulator   </vt:lpstr>
      <vt:lpstr>Example </vt:lpstr>
      <vt:lpstr>The “showpoint” Manipulator   </vt:lpstr>
      <vt:lpstr>Example </vt:lpstr>
      <vt:lpstr>Exercises </vt:lpstr>
      <vt:lpstr>Exercises </vt:lpstr>
      <vt:lpstr>The left and right Manipulators   </vt:lpstr>
      <vt:lpstr>Stream Manipulators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Structured Programming Lecture 4  </dc:title>
  <dc:creator>naglaa fatfey</dc:creator>
  <cp:lastModifiedBy>Ahmed Yousry</cp:lastModifiedBy>
  <cp:revision>174</cp:revision>
  <dcterms:created xsi:type="dcterms:W3CDTF">2024-09-27T09:13:16Z</dcterms:created>
  <dcterms:modified xsi:type="dcterms:W3CDTF">2025-10-25T21:09:59Z</dcterms:modified>
</cp:coreProperties>
</file>